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7" r:id="rId1"/>
  </p:sldMasterIdLst>
  <p:notesMasterIdLst>
    <p:notesMasterId r:id="rId16"/>
  </p:notesMasterIdLst>
  <p:sldIdLst>
    <p:sldId id="256" r:id="rId2"/>
    <p:sldId id="259" r:id="rId3"/>
    <p:sldId id="277" r:id="rId4"/>
    <p:sldId id="278" r:id="rId5"/>
    <p:sldId id="279" r:id="rId6"/>
    <p:sldId id="272" r:id="rId7"/>
    <p:sldId id="275" r:id="rId8"/>
    <p:sldId id="282" r:id="rId9"/>
    <p:sldId id="283" r:id="rId10"/>
    <p:sldId id="284" r:id="rId11"/>
    <p:sldId id="285" r:id="rId12"/>
    <p:sldId id="286" r:id="rId13"/>
    <p:sldId id="287" r:id="rId14"/>
    <p:sldId id="276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a Johnson" initials="L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8731" autoAdjust="0"/>
  </p:normalViewPr>
  <p:slideViewPr>
    <p:cSldViewPr snapToGrid="0">
      <p:cViewPr varScale="1">
        <p:scale>
          <a:sx n="101" d="100"/>
          <a:sy n="101" d="100"/>
        </p:scale>
        <p:origin x="93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AED477-DD00-4B1B-A68E-873C83661EDB}" type="datetimeFigureOut">
              <a:rPr lang="en-US" smtClean="0"/>
              <a:t>10/30/2017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7987C55-F50E-4D48-AB67-76F3BA3194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140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7C55-F50E-4D48-AB67-76F3BA31940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58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7C55-F50E-4D48-AB67-76F3BA31940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420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87C55-F50E-4D48-AB67-76F3BA31940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940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1,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oeo.az.gov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A0C0-E385-45C2-A6DF-7CE62BB2DEF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36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1,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oeo.az.gov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A0C0-E385-45C2-A6DF-7CE62BB2D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77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1,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oeo.az.gov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A0C0-E385-45C2-A6DF-7CE62BB2D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6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1,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oeo.az.gov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A0C0-E385-45C2-A6DF-7CE62BB2D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7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1,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oeo.az.gov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A0C0-E385-45C2-A6DF-7CE62BB2DEF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96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1,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oeo.az.gov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A0C0-E385-45C2-A6DF-7CE62BB2D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18551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1, 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oeo.az.gov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A0C0-E385-45C2-A6DF-7CE62BB2D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11501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1,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oeo.az.gov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A0C0-E385-45C2-A6DF-7CE62BB2D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17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1, 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oeo.az.gov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A0C0-E385-45C2-A6DF-7CE62BB2D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0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November 1,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oeo.az.gov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9FA0C0-E385-45C2-A6DF-7CE62BB2D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16217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1,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oeo.az.gov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A0C0-E385-45C2-A6DF-7CE62BB2DE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2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November 1,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oeo.az.gov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39FA0C0-E385-45C2-A6DF-7CE62BB2DEF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08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8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44603" y="4325112"/>
            <a:ext cx="71323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42" y="1148842"/>
            <a:ext cx="5090623" cy="170865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36504" y="4455620"/>
            <a:ext cx="7321946" cy="1143000"/>
          </a:xfrm>
        </p:spPr>
        <p:txBody>
          <a:bodyPr>
            <a:normAutofit fontScale="55000" lnSpcReduction="20000"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Presentation to the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Arizona Commerce Authority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Rural Council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November 1, 2017</a:t>
            </a:r>
          </a:p>
        </p:txBody>
      </p:sp>
    </p:spTree>
    <p:extLst>
      <p:ext uri="{BB962C8B-B14F-4D97-AF65-F5344CB8AC3E}">
        <p14:creationId xmlns:p14="http://schemas.microsoft.com/office/powerpoint/2010/main" val="3253594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508001"/>
            <a:ext cx="10810103" cy="1043545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900" b="1" dirty="0">
                <a:latin typeface="Arial" panose="020B0604020202020204" pitchFamily="34" charset="0"/>
                <a:cs typeface="Arial" panose="020B0604020202020204" pitchFamily="34" charset="0"/>
              </a:rPr>
              <a:t>Business Engagement Representatives Training</a:t>
            </a:r>
            <a:br>
              <a:rPr lang="en-US" dirty="0"/>
            </a:b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Ensuring an integrated, employer-focused model within Arizona@Work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Partners: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Arizona Office of Economic Opportunity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Department of Economic Security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Business Engagement Staff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Veterans Services Staff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date: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Monthly training sessions for business engagement staff from all three partners have been established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credentialing/continuous improvement protocol for business engagement staff is being developed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Goals: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Consistent levels of excellent service to businesses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Elimination of duplicative efforts and a no-wrong-door model for businesses to engage with the Arizona@Work system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OEO Role: Advocating for the needs of business in training content development and contributing to the momentum of the project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83179" y="2092411"/>
            <a:ext cx="47038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Arizona@Work-Maricopa County</a:t>
            </a:r>
          </a:p>
          <a:p>
            <a:pPr marL="288925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Arizona@Work-City of Phoenix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1, 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oeo.az.gov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A0C0-E385-45C2-A6DF-7CE62BB2DEF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019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Partners: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Arizona Office of Economic Opportunity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Goodwill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Center for the Future of Arizona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Maricopa Community Colleges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Cartwright School District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date: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Secured funding for the project from Walmart Foundation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Business Advisory Council recruited and convened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Currently developing a business survey to identify opportunities for incumbent worker training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Project Charter adopted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CPLC hiring event October 17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Positively impact the economic well-being of the community</a:t>
            </a:r>
          </a:p>
          <a:p>
            <a:pPr marL="914400" lvl="2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Youth</a:t>
            </a:r>
          </a:p>
          <a:p>
            <a:pPr marL="1144588" lvl="3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Career readiness services</a:t>
            </a:r>
          </a:p>
          <a:p>
            <a:pPr marL="1144588" lvl="3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GED attainment</a:t>
            </a:r>
          </a:p>
          <a:p>
            <a:pPr marL="1144588" lvl="3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Job placements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OEO Role: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After conceptualizing the project and identifying a funding source, OEO continues to provide counsel and advice to project leadership, and is taking the lead on engaging the business community.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76876" y="1969358"/>
            <a:ext cx="470380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lvl="1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Chicanos Por La Causa (CPLC)</a:t>
            </a:r>
          </a:p>
          <a:p>
            <a:pPr marL="288925" lvl="1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Arizona@Work-City of Phoenix</a:t>
            </a:r>
          </a:p>
          <a:p>
            <a:pPr marL="288925" lvl="1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Arizona@Work-Maricopa </a:t>
            </a:r>
          </a:p>
          <a:p>
            <a:pPr marL="288925" lvl="1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DES</a:t>
            </a:r>
          </a:p>
          <a:p>
            <a:pPr marL="288925" lvl="1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ADOT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The Maryvale Workforce Initiative</a:t>
            </a:r>
            <a:b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 collaboration between the workforce system and the private sector to deliver concentrated workforce services to the community</a:t>
            </a:r>
            <a:endParaRPr lang="en-US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75463" y="4560158"/>
            <a:ext cx="30315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lvl="2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Adults</a:t>
            </a:r>
          </a:p>
          <a:p>
            <a:pPr marL="342900" lvl="3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Career services</a:t>
            </a:r>
          </a:p>
          <a:p>
            <a:pPr marL="342900" lvl="3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Training opportunities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1,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oeo.az.gov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A0C0-E385-45C2-A6DF-7CE62BB2DEF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454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TechHire</a:t>
            </a:r>
            <a:b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An initiative to increase the number of qualified candidates for high-tech jobs</a:t>
            </a:r>
            <a:endParaRPr lang="en-US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Partners:</a:t>
            </a:r>
          </a:p>
          <a:p>
            <a:pPr lvl="1"/>
            <a:r>
              <a:rPr lang="en-US" dirty="0"/>
              <a:t>Arizona Office of Economic Opportunity</a:t>
            </a:r>
          </a:p>
          <a:p>
            <a:pPr lvl="1"/>
            <a:r>
              <a:rPr lang="en-US" dirty="0"/>
              <a:t>Maricopa County</a:t>
            </a:r>
          </a:p>
          <a:p>
            <a:pPr lvl="1"/>
            <a:r>
              <a:rPr lang="en-US" dirty="0"/>
              <a:t>Southeastern Arizona</a:t>
            </a:r>
          </a:p>
          <a:p>
            <a:r>
              <a:rPr lang="en-US" dirty="0"/>
              <a:t>To date:</a:t>
            </a:r>
          </a:p>
          <a:p>
            <a:pPr lvl="1"/>
            <a:r>
              <a:rPr lang="en-US" dirty="0"/>
              <a:t>Arizona was designated a “TechHire Community”</a:t>
            </a:r>
          </a:p>
          <a:p>
            <a:pPr lvl="1"/>
            <a:r>
              <a:rPr lang="en-US" dirty="0"/>
              <a:t>OEO is building a partner and employer network to enhance the data retrieved and reported at the national level.</a:t>
            </a:r>
          </a:p>
          <a:p>
            <a:pPr lvl="1"/>
            <a:r>
              <a:rPr lang="en-US" dirty="0"/>
              <a:t>Project Charter adopted</a:t>
            </a:r>
          </a:p>
          <a:p>
            <a:r>
              <a:rPr lang="en-US" dirty="0"/>
              <a:t>Goals</a:t>
            </a:r>
          </a:p>
          <a:p>
            <a:pPr lvl="1"/>
            <a:r>
              <a:rPr lang="en-US" dirty="0"/>
              <a:t>Increase the number of students pursuing and being placed in high-tech careers</a:t>
            </a:r>
            <a:endParaRPr lang="en-US" sz="2000" dirty="0"/>
          </a:p>
          <a:p>
            <a:r>
              <a:rPr lang="en-US" dirty="0"/>
              <a:t>OEO Role: </a:t>
            </a:r>
          </a:p>
          <a:p>
            <a:pPr lvl="1"/>
            <a:r>
              <a:rPr lang="en-US" dirty="0"/>
              <a:t>OEO is managing the Program and partner’s participation.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1, 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oeo.az.gov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A0C0-E385-45C2-A6DF-7CE62BB2DEF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88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Skillbridge</a:t>
            </a:r>
            <a:b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 component of the Arizona Roadmap to Veteran Employment</a:t>
            </a:r>
            <a:endParaRPr lang="en-US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Description:</a:t>
            </a:r>
          </a:p>
          <a:p>
            <a:pPr lvl="1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A service member can be released from duty during his/her last 6 months of service and be enrolled in an apprenticeship, internship, or mentorship model with a partner employer.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Partners:</a:t>
            </a:r>
          </a:p>
          <a:p>
            <a:pPr lvl="1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Arizona Office of Economic Opportunity</a:t>
            </a:r>
          </a:p>
          <a:p>
            <a:pPr lvl="1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Arizona Department of Veteran Services</a:t>
            </a:r>
          </a:p>
          <a:p>
            <a:pPr lvl="1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Arizona Coalition for Military Families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To date:</a:t>
            </a:r>
          </a:p>
          <a:p>
            <a:pPr lvl="1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After the project had become stalled over the competing interests of multiple stakeholders, OEO created a project charter and implementation plan, and helped restore the project’s momentum.</a:t>
            </a:r>
          </a:p>
          <a:p>
            <a:pPr lvl="1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Brought business and military stakeholders together for a common goal and standardized procedures for service member and employer participation.</a:t>
            </a:r>
          </a:p>
          <a:p>
            <a:pPr lvl="1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Project Charter developed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</a:p>
          <a:p>
            <a:pPr lvl="1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Create the opportunity for service members to participate in Skillbridge apprenticeships, internships and mentoring models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OEO Role: </a:t>
            </a:r>
          </a:p>
          <a:p>
            <a:pPr lvl="1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OEO is connecting Skillbridge to the business community and providing counsel and advice to project leadership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1,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oeo.az.gov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A0C0-E385-45C2-A6DF-7CE62BB2DEF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71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8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44603" y="4325112"/>
            <a:ext cx="71323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42" y="1148842"/>
            <a:ext cx="4863599" cy="163245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967140" y="2140022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600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89206" y="4599143"/>
            <a:ext cx="338839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Paul Shannon</a:t>
            </a:r>
          </a:p>
          <a:p>
            <a:pPr algn="r"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</a:p>
          <a:p>
            <a:pPr algn="r">
              <a:lnSpc>
                <a:spcPct val="15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Paul.Shannon@oeo.az.gov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6603" y="4419093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oeo.az.gov</a:t>
            </a:r>
          </a:p>
          <a:p>
            <a:pPr>
              <a:lnSpc>
                <a:spcPct val="12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laborstats.az.gov</a:t>
            </a:r>
          </a:p>
          <a:p>
            <a:pPr>
              <a:lnSpc>
                <a:spcPct val="12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population.az.gov </a:t>
            </a:r>
          </a:p>
          <a:p>
            <a:pPr>
              <a:lnSpc>
                <a:spcPct val="12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Twitter.com/arizonaoeo  </a:t>
            </a:r>
          </a:p>
          <a:p>
            <a:pPr>
              <a:lnSpc>
                <a:spcPct val="12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(602)771-2222</a:t>
            </a:r>
          </a:p>
        </p:txBody>
      </p:sp>
    </p:spTree>
    <p:extLst>
      <p:ext uri="{BB962C8B-B14F-4D97-AF65-F5344CB8AC3E}">
        <p14:creationId xmlns:p14="http://schemas.microsoft.com/office/powerpoint/2010/main" val="4135592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Office of Economic 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199370" cy="4023360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 a competitive advantage though workforce development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Consolidate existing staff focused on workforce analytics and strategy from ACA, ADOA and DES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Contribute to a cycle of continuous improvement through data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Development of a statewide workforce that aligns with Arizona’s economic development priorities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Staff support the Workforce Arizona Council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Provide original demographic research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 labor market information through original research and in collaboration with the U.S. Bureau of Labor Statistics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Improve the State’s competitive position in regulation and taxation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1,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oeo.az.gov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A0C0-E385-45C2-A6DF-7CE62BB2DEF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322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Strategic Issue:  Supply and Demand in the Labor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Arizona compares unfavorably to the rest of the nation in unemployment and labor force participation, while paradoxically, the business community complains of a shortage of trained workers with relevant skills.  </a:t>
            </a:r>
          </a:p>
          <a:p>
            <a:pPr marL="464058" lvl="1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Engage the business community to determine their needs</a:t>
            </a:r>
          </a:p>
          <a:p>
            <a:pPr marL="464058" lvl="1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Constant coordination of the many partners in system </a:t>
            </a:r>
          </a:p>
          <a:p>
            <a:pPr marL="464058" lvl="1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Close the gaps in training capacity</a:t>
            </a:r>
          </a:p>
          <a:p>
            <a:pPr marL="464058" lvl="1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Encourage training and re-training among adults and disengaged youth</a:t>
            </a:r>
          </a:p>
          <a:p>
            <a:pPr marL="464058" lvl="1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Foster a long-term paradigm of the need for skills development in engaged youth</a:t>
            </a:r>
          </a:p>
          <a:p>
            <a:pPr marL="292608" lvl="1" indent="0">
              <a:spcBef>
                <a:spcPts val="400"/>
              </a:spcBef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1,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oeo.az.gov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A0C0-E385-45C2-A6DF-7CE62BB2DEF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364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Strategic Issue:  State competitiveness in regulation and taxation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1,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oeo.az.gov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A0C0-E385-45C2-A6DF-7CE62BB2DEF6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4875" y="1737360"/>
            <a:ext cx="6096000" cy="18569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State has a taxation and regulatory environment that lacks systematic review and analysis that facilitates the least burdensome government possible.   </a:t>
            </a:r>
          </a:p>
          <a:p>
            <a:pPr marL="628650" lvl="1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Establish processes for evaluation of the environment</a:t>
            </a:r>
          </a:p>
          <a:p>
            <a:pPr marL="628650" lvl="1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 data products that enable good decisions</a:t>
            </a:r>
          </a:p>
        </p:txBody>
      </p:sp>
    </p:spTree>
    <p:extLst>
      <p:ext uri="{BB962C8B-B14F-4D97-AF65-F5344CB8AC3E}">
        <p14:creationId xmlns:p14="http://schemas.microsoft.com/office/powerpoint/2010/main" val="111292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Strategic Issue:  Workforce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1,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oeo.az.gov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A0C0-E385-45C2-A6DF-7CE62BB2DEF6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7279" y="1826089"/>
            <a:ext cx="1011520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There is a scarcity of relevant workforce data that can be used to drive the decision making processes of the business community, policy makers, workforce professionals, and job seekers.  </a:t>
            </a:r>
          </a:p>
          <a:p>
            <a:pPr marL="628650" lvl="1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 new data products</a:t>
            </a:r>
          </a:p>
          <a:p>
            <a:pPr marL="628650" lvl="1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Provide more effective outreach to our partners</a:t>
            </a:r>
          </a:p>
          <a:p>
            <a:pPr marL="628650" lvl="1" indent="-1714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Make data driven policy analysis and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40321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Workforce Innovation and </a:t>
            </a:r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Opportunity Act (WIOA)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Revolutionary change:  economic development, not social services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Customer: 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…understanding that qualified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job seekers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are what the customer wants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Three questions: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Who is your customer?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value does your customer receive?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do you deliver that value?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Intended outcome: 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Prosperous Communities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1,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oeo.az.gov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57AC-A5E0-4407-B5CA-EAC66E699A8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75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049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WIOA and Local Control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9631"/>
            <a:ext cx="10515600" cy="4410288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WIOA embraces local control by defining a strategic role for the Local Board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Local Board is where the interests of the local business community are most directly represented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Local Board should:</a:t>
            </a:r>
          </a:p>
          <a:p>
            <a:pPr lvl="1" algn="just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the Local Area Plan</a:t>
            </a:r>
          </a:p>
          <a:p>
            <a:pPr lvl="1" algn="just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local economic conditions </a:t>
            </a:r>
          </a:p>
          <a:p>
            <a:pPr lvl="1" algn="just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labor market analysis </a:t>
            </a:r>
          </a:p>
          <a:p>
            <a:pPr lvl="1" algn="just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 the qualifications needed of workforce participants</a:t>
            </a:r>
          </a:p>
          <a:p>
            <a:pPr lvl="1" algn="just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Convene, broker and leverage the local stakeholders in the workforce system</a:t>
            </a:r>
          </a:p>
          <a:p>
            <a:pPr lvl="1" algn="just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 with a diverse range of local employers</a:t>
            </a:r>
          </a:p>
          <a:p>
            <a:pPr lvl="1" algn="just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conjunction with local education and training organizations, develop and implement career pathways</a:t>
            </a:r>
          </a:p>
          <a:p>
            <a:pPr lvl="1" algn="just"/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1,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oeo.az.gov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57AC-A5E0-4407-B5CA-EAC66E699A8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55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Arizona Career Readiness Certificate</a:t>
            </a:r>
            <a:b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 validation of the employability skills that matter to Arizona employers</a:t>
            </a:r>
            <a:endParaRPr lang="en-US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Assessment/instructional solution procured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Battery of seven assessments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Applied Mathematics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Workplace Reading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Workplace Data and Graphics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Aligned instructional content in all seven skill areas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Training for Arizona@Work Career Advisers and Business Engagement Specialists is underway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Enrollments in September 2017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Goal of 100 partner employers in Year One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1,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oeo.az.gov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A0C0-E385-45C2-A6DF-7CE62BB2DEF6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61919" y="2545492"/>
            <a:ext cx="47202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3225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Critical Thinking and Solving Problems</a:t>
            </a:r>
          </a:p>
          <a:p>
            <a:pPr marL="403225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Communicating Effectively</a:t>
            </a:r>
          </a:p>
          <a:p>
            <a:pPr marL="403225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Professionalism</a:t>
            </a:r>
          </a:p>
          <a:p>
            <a:pPr marL="403225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Teamwork and Collaboration</a:t>
            </a:r>
          </a:p>
        </p:txBody>
      </p:sp>
    </p:spTree>
    <p:extLst>
      <p:ext uri="{BB962C8B-B14F-4D97-AF65-F5344CB8AC3E}">
        <p14:creationId xmlns:p14="http://schemas.microsoft.com/office/powerpoint/2010/main" val="236839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Advanced Manufacturing Corridor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 partnership of three community colleges to address the needs of regional manufacturers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Development of new advanced manufacturing curriculum, starting with an Industrial Maintenance Technician Certificate program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date: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Inventory of existing programs of study at each college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Alignment of existing programs to nationally recognized NIMS standards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Development of new curriculum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Goals: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Accelerated goal of submitting the new program to the Higher Learning Commission this year for Fall 2018 enrollment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outreach campaign to encourage more students to consider production careers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1,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oeo.az.gov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A0C0-E385-45C2-A6DF-7CE62BB2DEF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90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4102</TotalTime>
  <Words>1188</Words>
  <Application>Microsoft Office PowerPoint</Application>
  <PresentationFormat>Widescreen</PresentationFormat>
  <Paragraphs>192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Retrospect</vt:lpstr>
      <vt:lpstr>PowerPoint Presentation</vt:lpstr>
      <vt:lpstr>Office of Economic Opportunity</vt:lpstr>
      <vt:lpstr>Strategic Issue:  Supply and Demand in the Labor Market</vt:lpstr>
      <vt:lpstr>Strategic Issue:  State competitiveness in regulation and taxation</vt:lpstr>
      <vt:lpstr>Strategic Issue:  Workforce Data</vt:lpstr>
      <vt:lpstr>Workforce Innovation and  Opportunity Act (WIOA)</vt:lpstr>
      <vt:lpstr>WIOA and Local Control </vt:lpstr>
      <vt:lpstr>Arizona Career Readiness Certificate A validation of the employability skills that matter to Arizona employers</vt:lpstr>
      <vt:lpstr>Advanced Manufacturing Corridor A partnership of three community colleges to address the needs of regional manufacturers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Arizona Office of Economic Development</dc:title>
  <dc:creator>Paul Shannon</dc:creator>
  <cp:lastModifiedBy>Paul Shannon</cp:lastModifiedBy>
  <cp:revision>58</cp:revision>
  <cp:lastPrinted>2017-09-05T23:31:45Z</cp:lastPrinted>
  <dcterms:created xsi:type="dcterms:W3CDTF">2016-08-17T20:25:47Z</dcterms:created>
  <dcterms:modified xsi:type="dcterms:W3CDTF">2017-10-30T19:00:07Z</dcterms:modified>
</cp:coreProperties>
</file>